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8" r:id="rId2"/>
    <p:sldId id="279" r:id="rId3"/>
    <p:sldId id="291" r:id="rId4"/>
    <p:sldId id="282" r:id="rId5"/>
    <p:sldId id="293" r:id="rId6"/>
    <p:sldId id="278" r:id="rId7"/>
    <p:sldId id="286" r:id="rId8"/>
    <p:sldId id="283" r:id="rId9"/>
    <p:sldId id="292" r:id="rId10"/>
    <p:sldId id="284" r:id="rId11"/>
    <p:sldId id="285" r:id="rId12"/>
    <p:sldId id="263" r:id="rId13"/>
    <p:sldId id="261" r:id="rId14"/>
    <p:sldId id="287" r:id="rId15"/>
    <p:sldId id="277" r:id="rId16"/>
    <p:sldId id="258" r:id="rId17"/>
    <p:sldId id="275" r:id="rId18"/>
    <p:sldId id="276" r:id="rId19"/>
    <p:sldId id="273" r:id="rId20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261" autoAdjust="0"/>
  </p:normalViewPr>
  <p:slideViewPr>
    <p:cSldViewPr>
      <p:cViewPr varScale="1">
        <p:scale>
          <a:sx n="64" d="100"/>
          <a:sy n="64" d="100"/>
        </p:scale>
        <p:origin x="45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DA5FB-CC03-4ABB-9881-C125C96ED6AB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9DB1F-31D0-4342-B0D8-8480E17176A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155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914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445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43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526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43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43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1526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43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6BAB1B-2E3D-409A-AECB-F3CD63E2D65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C842E-355F-44F6-8F0C-B589156ACC2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4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43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43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43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43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43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43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021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9DB1F-31D0-4342-B0D8-8480E17176A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021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3" b="14971"/>
          <a:stretch/>
        </p:blipFill>
        <p:spPr>
          <a:xfrm>
            <a:off x="1981" y="836599"/>
            <a:ext cx="9142019" cy="5184689"/>
          </a:xfrm>
        </p:spPr>
      </p:pic>
    </p:spTree>
    <p:extLst>
      <p:ext uri="{BB962C8B-B14F-4D97-AF65-F5344CB8AC3E}">
        <p14:creationId xmlns:p14="http://schemas.microsoft.com/office/powerpoint/2010/main" val="4137112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Шмакова\фотки\фото обьектов\Турция Анкора\IMG_6785.JPG"/>
          <p:cNvPicPr>
            <a:picLocks noChangeAspect="1" noChangeArrowheads="1"/>
          </p:cNvPicPr>
          <p:nvPr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74"/>
          <a:stretch/>
        </p:blipFill>
        <p:spPr bwMode="auto">
          <a:xfrm>
            <a:off x="-36512" y="-315416"/>
            <a:ext cx="9180512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20333" y="260648"/>
            <a:ext cx="9144000" cy="61926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04886" y="404664"/>
            <a:ext cx="4642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Толщина гибкой черепицы </a:t>
            </a:r>
          </a:p>
          <a:p>
            <a:r>
              <a:rPr lang="ru-RU" sz="2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марки ПРЕМИУМ</a:t>
            </a:r>
            <a:endParaRPr lang="ru-RU" sz="2400" b="1" dirty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2" y="1124744"/>
            <a:ext cx="8401129" cy="4443134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540748" y="1412776"/>
            <a:ext cx="2663100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-36512" y="5760547"/>
            <a:ext cx="9180512" cy="692789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04885" y="5796553"/>
            <a:ext cx="8739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Отличительной особенностью гибкой  черепицы </a:t>
            </a: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марки ПРЕМИУМ </a:t>
            </a:r>
            <a:r>
              <a:rPr lang="ru-RU" sz="16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 аналогичной продукции конкурентов является толщина гонта </a:t>
            </a:r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3,5 мм. </a:t>
            </a:r>
            <a:endParaRPr lang="ru-RU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44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566" y="259132"/>
            <a:ext cx="5014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Долговечность </a:t>
            </a:r>
          </a:p>
          <a:p>
            <a:r>
              <a:rPr lang="ru-RU" sz="28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гибкой черепицы </a:t>
            </a:r>
            <a:endParaRPr lang="ru-RU" sz="2800" b="1" dirty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0717" y="2928995"/>
            <a:ext cx="3544045" cy="3245704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78360" y="1627284"/>
            <a:ext cx="3960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Narrow" pitchFamily="34" charset="0"/>
                <a:cs typeface="Times New Roman" pitchFamily="18" charset="0"/>
              </a:rPr>
              <a:t>СБС-модифицированная черепица марки Премиум содержит </a:t>
            </a:r>
            <a:r>
              <a:rPr lang="ru-RU" sz="2000" dirty="0">
                <a:solidFill>
                  <a:srgbClr val="0066FF"/>
                </a:solidFill>
                <a:latin typeface="Arial Narrow" pitchFamily="34" charset="0"/>
                <a:cs typeface="Times New Roman" pitchFamily="18" charset="0"/>
              </a:rPr>
              <a:t>стирол – бутадиен – стирол (SBS).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4851260"/>
            <a:ext cx="36362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 Narrow" pitchFamily="34" charset="0"/>
                <a:cs typeface="Times New Roman" pitchFamily="18" charset="0"/>
              </a:rPr>
              <a:t>Наличие </a:t>
            </a:r>
            <a:r>
              <a:rPr lang="en-US" sz="2000" dirty="0" smtClean="0">
                <a:latin typeface="Arial Narrow" pitchFamily="34" charset="0"/>
                <a:cs typeface="Times New Roman" pitchFamily="18" charset="0"/>
              </a:rPr>
              <a:t>SBS</a:t>
            </a:r>
            <a:r>
              <a:rPr lang="ru-RU" sz="2000" dirty="0" smtClean="0">
                <a:latin typeface="Arial Narrow" pitchFamily="34" charset="0"/>
                <a:cs typeface="Times New Roman" pitchFamily="18" charset="0"/>
              </a:rPr>
              <a:t> предает </a:t>
            </a:r>
            <a:r>
              <a:rPr lang="ru-RU" sz="2000" dirty="0">
                <a:latin typeface="Arial Narrow" pitchFamily="34" charset="0"/>
                <a:cs typeface="Times New Roman" pitchFamily="18" charset="0"/>
              </a:rPr>
              <a:t>продукции </a:t>
            </a:r>
            <a:r>
              <a:rPr lang="ru-RU" sz="2000" dirty="0">
                <a:solidFill>
                  <a:srgbClr val="0066FF"/>
                </a:solidFill>
                <a:latin typeface="Arial Narrow" pitchFamily="34" charset="0"/>
                <a:cs typeface="Times New Roman" pitchFamily="18" charset="0"/>
              </a:rPr>
              <a:t>повышенную гибкость и эластичность</a:t>
            </a:r>
            <a:r>
              <a:rPr lang="ru-RU" sz="2000" dirty="0">
                <a:latin typeface="Arial Narrow" pitchFamily="34" charset="0"/>
                <a:cs typeface="Times New Roman" pitchFamily="18" charset="0"/>
              </a:rPr>
              <a:t>, в том числе при минусовых температурах</a:t>
            </a:r>
            <a:r>
              <a:rPr lang="ru-RU" dirty="0">
                <a:latin typeface="Arial Narrow" pitchFamily="34" charset="0"/>
                <a:cs typeface="Times New Roman" pitchFamily="18" charset="0"/>
              </a:rPr>
              <a:t>. </a:t>
            </a:r>
            <a:endParaRPr lang="ru-RU" dirty="0" smtClean="0"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20700" y="3787524"/>
            <a:ext cx="2191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Гарантия </a:t>
            </a:r>
            <a:endParaRPr lang="ru-RU" sz="2000" b="1" dirty="0" smtClean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ru-RU" sz="20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долговечности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723251" y="4675994"/>
            <a:ext cx="1878916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81599" y="1339252"/>
            <a:ext cx="2663100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276427" y="404664"/>
            <a:ext cx="3544045" cy="3104764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3" name="Picture 3" descr="D:\Шмакова\фотки\гибкость сбс\IMG_91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1" r="6363" b="17191"/>
          <a:stretch/>
        </p:blipFill>
        <p:spPr bwMode="auto">
          <a:xfrm>
            <a:off x="4318086" y="597416"/>
            <a:ext cx="4377859" cy="307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OPMSK1\Desktop\Шмакова\фотки\Фото для презентации\IMG_77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908"/>
          <a:stretch/>
        </p:blipFill>
        <p:spPr bwMode="auto">
          <a:xfrm>
            <a:off x="581599" y="3054544"/>
            <a:ext cx="4087629" cy="332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002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ятиугольник 15"/>
          <p:cNvSpPr/>
          <p:nvPr/>
        </p:nvSpPr>
        <p:spPr>
          <a:xfrm>
            <a:off x="7668344" y="6381328"/>
            <a:ext cx="1083995" cy="404664"/>
          </a:xfrm>
          <a:prstGeom prst="homePlate">
            <a:avLst/>
          </a:prstGeom>
          <a:solidFill>
            <a:srgbClr val="00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1412776"/>
            <a:ext cx="338437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OPMSK1\Desktop\Шмакова\Презентации\2017\Преимущества\Новая папка\IMG_20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1348" r="-1" b="2638"/>
          <a:stretch/>
        </p:blipFill>
        <p:spPr bwMode="auto">
          <a:xfrm>
            <a:off x="0" y="-13692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94685" y="188640"/>
            <a:ext cx="2428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Гибкая черепица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56320" y="509936"/>
            <a:ext cx="1935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эконом класса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98512" y="836712"/>
            <a:ext cx="925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марок</a:t>
            </a:r>
            <a:endParaRPr lang="ru-RU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3517" y="1278052"/>
            <a:ext cx="3843324" cy="5232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Family Light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1801272"/>
            <a:ext cx="3057247" cy="52322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Family ECO Light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7432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8" descr="C:\Users\OPMSK1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260" y="4231976"/>
            <a:ext cx="3540220" cy="23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002" y="116632"/>
            <a:ext cx="4553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66FF"/>
                </a:solidFill>
              </a:rPr>
              <a:t>Насыщенные цвета</a:t>
            </a:r>
            <a:endParaRPr lang="ru-RU" sz="4000" b="1" dirty="0">
              <a:solidFill>
                <a:srgbClr val="00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31319" y="2966592"/>
            <a:ext cx="169520" cy="321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2" name="Прямоугольник 8"/>
          <p:cNvSpPr>
            <a:spLocks noChangeArrowheads="1"/>
          </p:cNvSpPr>
          <p:nvPr/>
        </p:nvSpPr>
        <p:spPr bwMode="auto">
          <a:xfrm>
            <a:off x="3779912" y="2935832"/>
            <a:ext cx="14255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Красный цвет аналогичной продукции конкурентов</a:t>
            </a: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3916387" y="1567680"/>
            <a:ext cx="11350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Красный цвет</a:t>
            </a:r>
          </a:p>
          <a:p>
            <a:pPr algn="ctr" eaLnBrk="1" hangingPunct="1"/>
            <a:r>
              <a:rPr lang="en-US" sz="1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Family</a:t>
            </a:r>
            <a:r>
              <a:rPr lang="ru-RU" sz="1400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ECO </a:t>
            </a:r>
            <a:r>
              <a:rPr lang="ru-RU" sz="1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Light</a:t>
            </a:r>
            <a:endParaRPr lang="ru-RU" sz="1200" b="1" dirty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52260" y="1287629"/>
            <a:ext cx="3531836" cy="3201987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66FF"/>
              </a:solidFill>
            </a:endParaRPr>
          </a:p>
        </p:txBody>
      </p: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5533731" y="1581595"/>
            <a:ext cx="323197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Меньшее количество черных пятен на поверхности черепицы делает цвета более яркими. Черепица выглядит более привлекательной и воспринимается более дорогой для потребителя</a:t>
            </a:r>
            <a:endParaRPr lang="ru-RU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" name="Picture 19" descr="D:\Шмакова\Презентации\2017\Для Ондулин\Рисунок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"/>
          <a:stretch/>
        </p:blipFill>
        <p:spPr bwMode="auto">
          <a:xfrm>
            <a:off x="179511" y="1285118"/>
            <a:ext cx="3568013" cy="323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86328" y="4560471"/>
            <a:ext cx="46074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Гибкая черепица </a:t>
            </a:r>
            <a:r>
              <a:rPr lang="en-US" sz="16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Family</a:t>
            </a:r>
            <a:r>
              <a:rPr lang="ru-RU" sz="16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ECO Light</a:t>
            </a:r>
            <a:r>
              <a:rPr lang="ru-RU" sz="16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представлена в четырех </a:t>
            </a:r>
            <a:r>
              <a:rPr lang="ru-RU" sz="1600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популярных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цветах</a:t>
            </a:r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зеленый, красный, коричневый, графитно-черный</a:t>
            </a:r>
          </a:p>
          <a:p>
            <a:endParaRPr lang="en-US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06026" y="5655534"/>
            <a:ext cx="4177891" cy="989402"/>
            <a:chOff x="2380615" y="5607950"/>
            <a:chExt cx="2816090" cy="744460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0615" y="5717386"/>
              <a:ext cx="1943106" cy="635024"/>
            </a:xfrm>
            <a:prstGeom prst="rect">
              <a:avLst/>
            </a:prstGeom>
            <a:noFill/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722" y="5607950"/>
              <a:ext cx="2748983" cy="678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6019937" y="4961619"/>
            <a:ext cx="22048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Красный цвет</a:t>
            </a:r>
          </a:p>
          <a:p>
            <a:pPr algn="ctr" eaLnBrk="1" hangingPunct="1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Family Light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3747525" y="2647800"/>
            <a:ext cx="1884362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67544" y="980728"/>
            <a:ext cx="2663100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746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 descr="C:\Users\OPMSK1\Desktop\Шмакова\Презентации\2017\Преимущества\Новая папка\a081bedde50e462749d8d25c50aa4fbc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21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8" y="1627302"/>
            <a:ext cx="4096196" cy="176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5232" y="260647"/>
            <a:ext cx="4360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Конкурентная цена</a:t>
            </a:r>
            <a:endParaRPr lang="ru-RU" sz="3200" b="1" dirty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111744" cy="1478341"/>
          </a:xfrm>
          <a:prstGeom prst="rect">
            <a:avLst/>
          </a:prstGeom>
          <a:noFill/>
          <a:ln w="317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2000403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Ваши клиенты успешно конкурируют с DIY сетями</a:t>
            </a:r>
            <a:endParaRPr lang="ru-RU" sz="2400" b="1" dirty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91320" y="2000403"/>
            <a:ext cx="44644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Продукт дает возможность </a:t>
            </a:r>
            <a:r>
              <a:rPr lang="ru-RU" sz="20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быть конкурентоспособными  с 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крупным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DIY</a:t>
            </a:r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сетями.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89" y="3810423"/>
            <a:ext cx="3365053" cy="166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32" y="3903447"/>
            <a:ext cx="3351055" cy="139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5536" y="4059069"/>
            <a:ext cx="3148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Совокупная </a:t>
            </a: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емкость 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рынка </a:t>
            </a:r>
            <a:r>
              <a:rPr lang="ru-RU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DIY</a:t>
            </a: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Household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(товары для дома) </a:t>
            </a: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Garden</a:t>
            </a:r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(товары для сада) </a:t>
            </a:r>
            <a:endParaRPr lang="ru-RU" sz="1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превысила </a:t>
            </a:r>
            <a:r>
              <a:rPr lang="ru-RU" sz="1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1,4 </a:t>
            </a:r>
            <a:r>
              <a:rPr lang="ru-RU" sz="1400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трлн рублей</a:t>
            </a:r>
          </a:p>
        </p:txBody>
      </p:sp>
      <p:pic>
        <p:nvPicPr>
          <p:cNvPr id="6146" name="Picture 2" descr="C:\Users\OPMSK1\Desktop\Шмакова\Презентации\2017\Преимущества\Новая папка\ruflexepicent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41" y="3172574"/>
            <a:ext cx="4625855" cy="29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467544" y="980728"/>
            <a:ext cx="2663100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966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004048" y="0"/>
            <a:ext cx="4139952" cy="685799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Picture 2" descr="D:\Шмакова\Сайт\ИКРА\Преимущества\Варианты\501241680_w640_h640_saf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655" y="1196752"/>
            <a:ext cx="418326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244895"/>
            <a:ext cx="41775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Дополнительные </a:t>
            </a:r>
          </a:p>
          <a:p>
            <a:r>
              <a:rPr lang="ru-RU" sz="3200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реимущества </a:t>
            </a:r>
          </a:p>
          <a:p>
            <a:r>
              <a:rPr lang="ru-RU" sz="3200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</a:t>
            </a:r>
            <a:r>
              <a:rPr lang="ru-RU" sz="32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сех марок </a:t>
            </a:r>
          </a:p>
          <a:p>
            <a:r>
              <a:rPr lang="en-US" sz="5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RoofShield</a:t>
            </a:r>
            <a:endParaRPr lang="ru-RU" sz="5400" b="1" dirty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570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122" y="1898996"/>
            <a:ext cx="4987777" cy="402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6156"/>
          <p:cNvSpPr>
            <a:spLocks noChangeArrowheads="1"/>
          </p:cNvSpPr>
          <p:nvPr/>
        </p:nvSpPr>
        <p:spPr bwMode="auto">
          <a:xfrm>
            <a:off x="4005565" y="1124743"/>
            <a:ext cx="4994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Наличие дополнительных валиков улучшают склеивание с кровлей.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7236296" y="1832768"/>
            <a:ext cx="71437" cy="2173214"/>
          </a:xfrm>
          <a:prstGeom prst="straightConnector1">
            <a:avLst/>
          </a:prstGeom>
          <a:ln w="38100">
            <a:solidFill>
              <a:srgbClr val="E125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0" y="0"/>
            <a:ext cx="3796952" cy="6858000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1" name="Picture 26" descr="D:\Шмакова\фотки\Фото для презентации\IMG_77633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2292" r="-449" b="2292"/>
          <a:stretch>
            <a:fillRect/>
          </a:stretch>
        </p:blipFill>
        <p:spPr bwMode="auto">
          <a:xfrm>
            <a:off x="325313" y="2591147"/>
            <a:ext cx="3141662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180850" y="1503709"/>
            <a:ext cx="3429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dirty="0">
                <a:solidFill>
                  <a:schemeClr val="bg1"/>
                </a:solidFill>
                <a:latin typeface="Arial Narrow" pitchFamily="34" charset="0"/>
              </a:rPr>
              <a:t>Отсутствие </a:t>
            </a:r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валиков </a:t>
            </a:r>
            <a:r>
              <a:rPr lang="ru-RU" dirty="0">
                <a:solidFill>
                  <a:schemeClr val="bg1"/>
                </a:solidFill>
                <a:latin typeface="Arial Narrow" pitchFamily="34" charset="0"/>
              </a:rPr>
              <a:t>усложняет монтажные работы в холодный период.</a:t>
            </a:r>
          </a:p>
        </p:txBody>
      </p:sp>
      <p:sp>
        <p:nvSpPr>
          <p:cNvPr id="26" name="TextBox 34"/>
          <p:cNvSpPr txBox="1">
            <a:spLocks noChangeArrowheads="1"/>
          </p:cNvSpPr>
          <p:nvPr/>
        </p:nvSpPr>
        <p:spPr bwMode="auto">
          <a:xfrm>
            <a:off x="725304" y="5667050"/>
            <a:ext cx="24209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sz="1100" dirty="0">
                <a:solidFill>
                  <a:schemeClr val="bg1"/>
                </a:solidFill>
                <a:latin typeface="Arial Narrow" pitchFamily="34" charset="0"/>
              </a:rPr>
              <a:t>Аналогичная продукция конкурентов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24724" y="1268760"/>
            <a:ext cx="26631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53984" y="175869"/>
            <a:ext cx="30604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Максимальное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склеивание</a:t>
            </a:r>
            <a:endParaRPr lang="ru-RU" sz="28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8327" y="5948637"/>
            <a:ext cx="4927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Обеспечивает более </a:t>
            </a:r>
            <a:r>
              <a:rPr lang="ru-RU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быструю фиксацию </a:t>
            </a:r>
          </a:p>
          <a:p>
            <a:r>
              <a:rPr lang="ru-RU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черепицы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осенний\весенний период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062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0"/>
            <a:ext cx="3796952" cy="6858000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131" name="TextBox 7"/>
          <p:cNvSpPr txBox="1">
            <a:spLocks noChangeArrowheads="1"/>
          </p:cNvSpPr>
          <p:nvPr/>
        </p:nvSpPr>
        <p:spPr bwMode="auto">
          <a:xfrm>
            <a:off x="107504" y="4725144"/>
            <a:ext cx="3689448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000" dirty="0">
                <a:solidFill>
                  <a:schemeClr val="bg1"/>
                </a:solidFill>
                <a:latin typeface="Lucida Console" pitchFamily="49" charset="0"/>
                <a:cs typeface="Times New Roman" pitchFamily="18" charset="0"/>
              </a:rPr>
              <a:t>Гибкая черепица имеет </a:t>
            </a:r>
            <a:r>
              <a:rPr lang="ru-RU" sz="2400" b="1" dirty="0" smtClean="0">
                <a:solidFill>
                  <a:schemeClr val="bg1"/>
                </a:solidFill>
                <a:latin typeface="Lucida Console" pitchFamily="49" charset="0"/>
                <a:cs typeface="Aharoni" pitchFamily="2" charset="-79"/>
              </a:rPr>
              <a:t>клеевой слой</a:t>
            </a:r>
            <a:r>
              <a:rPr lang="ru-RU" sz="2000" b="1" dirty="0">
                <a:solidFill>
                  <a:schemeClr val="bg1"/>
                </a:solidFill>
                <a:latin typeface="Lucida Console" pitchFamily="49" charset="0"/>
                <a:cs typeface="Times New Roman" pitchFamily="18" charset="0"/>
              </a:rPr>
              <a:t>, </a:t>
            </a:r>
            <a:r>
              <a:rPr lang="ru-RU" sz="2000" dirty="0">
                <a:solidFill>
                  <a:schemeClr val="bg1"/>
                </a:solidFill>
                <a:latin typeface="Lucida Console" pitchFamily="49" charset="0"/>
                <a:cs typeface="Times New Roman" pitchFamily="18" charset="0"/>
              </a:rPr>
              <a:t>полностью покрытой специальной </a:t>
            </a:r>
            <a:r>
              <a:rPr lang="ru-RU" sz="2400" b="1" dirty="0">
                <a:solidFill>
                  <a:schemeClr val="bg1"/>
                </a:solidFill>
                <a:latin typeface="Lucida Console" pitchFamily="49" charset="0"/>
                <a:cs typeface="Times New Roman" pitchFamily="18" charset="0"/>
              </a:rPr>
              <a:t>мастикой</a:t>
            </a:r>
            <a:r>
              <a:rPr lang="ru-RU" sz="2400" dirty="0">
                <a:solidFill>
                  <a:schemeClr val="bg1"/>
                </a:solidFill>
                <a:latin typeface="Lucida Console" pitchFamily="49" charset="0"/>
                <a:cs typeface="Times New Roman" pitchFamily="18" charset="0"/>
              </a:rPr>
              <a:t>,</a:t>
            </a:r>
            <a:r>
              <a:rPr lang="ru-RU" sz="2000" dirty="0">
                <a:solidFill>
                  <a:schemeClr val="bg1"/>
                </a:solidFill>
                <a:latin typeface="Lucida Console" pitchFamily="49" charset="0"/>
                <a:cs typeface="Times New Roman" pitchFamily="18" charset="0"/>
              </a:rPr>
              <a:t> повышенной адгезии</a:t>
            </a:r>
            <a:r>
              <a:rPr lang="ru-RU" sz="2000" dirty="0" smtClean="0">
                <a:solidFill>
                  <a:schemeClr val="bg1"/>
                </a:solidFill>
                <a:latin typeface="Lucida Console" pitchFamily="49" charset="0"/>
                <a:cs typeface="Times New Roman" pitchFamily="18" charset="0"/>
              </a:rPr>
              <a:t>.</a:t>
            </a:r>
          </a:p>
          <a:p>
            <a:pPr algn="just" eaLnBrk="1" hangingPunct="1"/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264621" y="601770"/>
            <a:ext cx="4355027" cy="3973170"/>
            <a:chOff x="4249421" y="895990"/>
            <a:chExt cx="3745308" cy="3611653"/>
          </a:xfrm>
        </p:grpSpPr>
        <p:pic>
          <p:nvPicPr>
            <p:cNvPr id="5123" name="Picture 2" descr="C:\Users\OPMSK1\Desktop\Шмакова\фотки\Фото для презентации\IMG_774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421" y="1227868"/>
              <a:ext cx="3529013" cy="327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5734" y="2497868"/>
              <a:ext cx="604837" cy="654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1621" y="2616931"/>
              <a:ext cx="604838" cy="654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Капля 17"/>
            <p:cNvSpPr/>
            <p:nvPr/>
          </p:nvSpPr>
          <p:spPr>
            <a:xfrm rot="6619687" flipH="1" flipV="1">
              <a:off x="5247958" y="2637569"/>
              <a:ext cx="74613" cy="87312"/>
            </a:xfrm>
            <a:prstGeom prst="teardrop">
              <a:avLst>
                <a:gd name="adj" fmla="val 20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66FF"/>
                </a:solidFill>
              </a:endParaRPr>
            </a:p>
          </p:txBody>
        </p:sp>
        <p:pic>
          <p:nvPicPr>
            <p:cNvPr id="512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134" y="2524856"/>
              <a:ext cx="201612" cy="239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946" y="2570893"/>
              <a:ext cx="201613" cy="239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9" name="Picture 2" descr="C:\Users\OPMSK1\Desktop\Шмакова\фотки\Фото для презентации\IMG_77421111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9" t="19794" r="9727" b="8591"/>
            <a:stretch>
              <a:fillRect/>
            </a:stretch>
          </p:blipFill>
          <p:spPr bwMode="auto">
            <a:xfrm>
              <a:off x="6817996" y="895990"/>
              <a:ext cx="1176733" cy="1024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Прямая со стрелкой 4"/>
            <p:cNvCxnSpPr/>
            <p:nvPr/>
          </p:nvCxnSpPr>
          <p:spPr>
            <a:xfrm flipV="1">
              <a:off x="5760721" y="1477106"/>
              <a:ext cx="1296988" cy="957262"/>
            </a:xfrm>
            <a:prstGeom prst="straightConnector1">
              <a:avLst/>
            </a:prstGeom>
            <a:ln>
              <a:solidFill>
                <a:srgbClr val="FF2D2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5066984" y="2516918"/>
              <a:ext cx="625475" cy="6985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34" name="Прямоугольник 5"/>
          <p:cNvSpPr>
            <a:spLocks noChangeArrowheads="1"/>
          </p:cNvSpPr>
          <p:nvPr/>
        </p:nvSpPr>
        <p:spPr bwMode="auto">
          <a:xfrm>
            <a:off x="4274612" y="5157192"/>
            <a:ext cx="43924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66FF"/>
                </a:solidFill>
                <a:latin typeface="Lucida Console" pitchFamily="49" charset="0"/>
                <a:ea typeface="Tahoma" pitchFamily="34" charset="0"/>
                <a:cs typeface="Tahoma" pitchFamily="34" charset="0"/>
              </a:rPr>
              <a:t>Повышенная </a:t>
            </a:r>
            <a:r>
              <a:rPr lang="ru-RU" sz="2000" b="1" dirty="0">
                <a:solidFill>
                  <a:srgbClr val="0066FF"/>
                </a:solidFill>
                <a:latin typeface="Lucida Console" pitchFamily="49" charset="0"/>
                <a:ea typeface="Tahoma" pitchFamily="34" charset="0"/>
                <a:cs typeface="Tahoma" pitchFamily="34" charset="0"/>
              </a:rPr>
              <a:t>гидроизоляция </a:t>
            </a:r>
            <a:r>
              <a:rPr lang="ru-RU" sz="2000" dirty="0">
                <a:latin typeface="Lucida Console" pitchFamily="49" charset="0"/>
                <a:ea typeface="Tahoma" pitchFamily="34" charset="0"/>
                <a:cs typeface="Tahoma" pitchFamily="34" charset="0"/>
              </a:rPr>
              <a:t>за счет наличия сплошного слоя специальной мастики и </a:t>
            </a:r>
            <a:r>
              <a:rPr lang="ru-RU" sz="2000" b="1" dirty="0">
                <a:solidFill>
                  <a:srgbClr val="0066FF"/>
                </a:solidFill>
                <a:latin typeface="Lucida Console" pitchFamily="49" charset="0"/>
                <a:ea typeface="Tahoma" pitchFamily="34" charset="0"/>
                <a:cs typeface="Tahoma" pitchFamily="34" charset="0"/>
              </a:rPr>
              <a:t>двух</a:t>
            </a:r>
            <a:r>
              <a:rPr lang="ru-RU" sz="2000" b="1" dirty="0">
                <a:solidFill>
                  <a:srgbClr val="FF0000"/>
                </a:solidFill>
                <a:latin typeface="Lucida Console" pitchFamily="49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dirty="0">
                <a:latin typeface="Lucida Console" pitchFamily="49" charset="0"/>
                <a:ea typeface="Tahoma" pitchFamily="34" charset="0"/>
                <a:cs typeface="Tahoma" pitchFamily="34" charset="0"/>
              </a:rPr>
              <a:t>дополнительных валиков   </a:t>
            </a:r>
          </a:p>
        </p:txBody>
      </p:sp>
      <p:pic>
        <p:nvPicPr>
          <p:cNvPr id="5139" name="Picture 2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4124" r="5129" b="3438"/>
          <a:stretch/>
        </p:blipFill>
        <p:spPr bwMode="auto">
          <a:xfrm>
            <a:off x="190987" y="1844824"/>
            <a:ext cx="3403216" cy="25707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396732" y="1268760"/>
            <a:ext cx="26631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6572" y="175869"/>
            <a:ext cx="33073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Самоклеющаяся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черепица</a:t>
            </a:r>
            <a:endParaRPr lang="ru-RU" sz="28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7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0" y="1193"/>
            <a:ext cx="9144000" cy="371583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251520" y="230033"/>
            <a:ext cx="45159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Специальные замки</a:t>
            </a:r>
          </a:p>
        </p:txBody>
      </p:sp>
      <p:sp>
        <p:nvSpPr>
          <p:cNvPr id="7173" name="Прямоугольник 1"/>
          <p:cNvSpPr>
            <a:spLocks noChangeArrowheads="1"/>
          </p:cNvSpPr>
          <p:nvPr/>
        </p:nvSpPr>
        <p:spPr bwMode="auto">
          <a:xfrm>
            <a:off x="6141854" y="1610193"/>
            <a:ext cx="289464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Наличие замков на гонтах черепицы дает возможность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сокращения времени монтажа </a:t>
            </a:r>
            <a:r>
              <a:rPr lang="ru-RU" sz="16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  <a:r>
              <a:rPr lang="ru-RU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уменьшения риска нарушения </a:t>
            </a:r>
            <a:r>
              <a:rPr lang="ru-RU" sz="16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технологии укладки черепицы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5296" y="1581567"/>
            <a:ext cx="2813050" cy="1917700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176" name="TextBox 3"/>
          <p:cNvSpPr txBox="1">
            <a:spLocks noChangeArrowheads="1"/>
          </p:cNvSpPr>
          <p:nvPr/>
        </p:nvSpPr>
        <p:spPr bwMode="auto">
          <a:xfrm>
            <a:off x="222637" y="1134193"/>
            <a:ext cx="2911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Фиксация черепицы с помощью специальных замков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05933" y="1584742"/>
            <a:ext cx="2808287" cy="1914525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7178" name="Picture 2" descr="C:\Users\OPMSK1\Desktop\Шмакова\фотки\Фото для презентации\IMG_7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688" y="1643007"/>
            <a:ext cx="2950496" cy="179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Box 4"/>
          <p:cNvSpPr txBox="1">
            <a:spLocks noChangeArrowheads="1"/>
          </p:cNvSpPr>
          <p:nvPr/>
        </p:nvSpPr>
        <p:spPr bwMode="auto">
          <a:xfrm>
            <a:off x="3220441" y="1124744"/>
            <a:ext cx="3511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Отсутствие замков увеличивает время на ровную укладку черепицы</a:t>
            </a:r>
            <a:endParaRPr lang="en-US" sz="12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179512" y="3943176"/>
            <a:ext cx="334803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latin typeface="Arial Narrow" pitchFamily="34" charset="0"/>
                <a:cs typeface="Times New Roman" pitchFamily="18" charset="0"/>
              </a:rPr>
              <a:t>Согласно отзывам строителей дополнительные замки в нарезках</a:t>
            </a:r>
            <a:endParaRPr lang="en-US" dirty="0">
              <a:latin typeface="Arial Narrow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latin typeface="Arial Narrow" pitchFamily="34" charset="0"/>
                <a:cs typeface="Times New Roman" pitchFamily="18" charset="0"/>
              </a:rPr>
              <a:t>Американ</a:t>
            </a:r>
            <a:r>
              <a:rPr lang="en-US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dirty="0">
                <a:latin typeface="Arial Narrow" pitchFamily="34" charset="0"/>
                <a:cs typeface="Times New Roman" pitchFamily="18" charset="0"/>
              </a:rPr>
              <a:t>и</a:t>
            </a:r>
            <a:r>
              <a:rPr lang="en-US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Arial Narrow" pitchFamily="34" charset="0"/>
                <a:cs typeface="Times New Roman" pitchFamily="18" charset="0"/>
              </a:rPr>
              <a:t>Готик</a:t>
            </a:r>
            <a:endParaRPr lang="en-US" dirty="0">
              <a:latin typeface="Arial Narrow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>
                <a:latin typeface="Arial Narrow" pitchFamily="34" charset="0"/>
                <a:cs typeface="Times New Roman" pitchFamily="18" charset="0"/>
              </a:rPr>
              <a:t>сокращают время </a:t>
            </a:r>
          </a:p>
          <a:p>
            <a:pPr>
              <a:defRPr/>
            </a:pPr>
            <a:r>
              <a:rPr lang="ru-RU" dirty="0">
                <a:latin typeface="Arial Narrow" pitchFamily="34" charset="0"/>
                <a:cs typeface="Times New Roman" pitchFamily="18" charset="0"/>
              </a:rPr>
              <a:t>монтажа в среднем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0066FF"/>
                </a:solidFill>
                <a:latin typeface="Arial Narrow" pitchFamily="34" charset="0"/>
                <a:cs typeface="Times New Roman" pitchFamily="18" charset="0"/>
              </a:rPr>
              <a:t>на </a:t>
            </a:r>
            <a:r>
              <a:rPr lang="ru-RU" sz="2400" b="1" dirty="0">
                <a:solidFill>
                  <a:srgbClr val="0066FF"/>
                </a:solidFill>
                <a:latin typeface="Arial Narrow" pitchFamily="34" charset="0"/>
                <a:cs typeface="Times New Roman" pitchFamily="18" charset="0"/>
              </a:rPr>
              <a:t>20 %</a:t>
            </a:r>
          </a:p>
        </p:txBody>
      </p:sp>
      <p:sp>
        <p:nvSpPr>
          <p:cNvPr id="7181" name="Прямоугольник 15"/>
          <p:cNvSpPr>
            <a:spLocks noChangeArrowheads="1"/>
          </p:cNvSpPr>
          <p:nvPr/>
        </p:nvSpPr>
        <p:spPr bwMode="auto">
          <a:xfrm>
            <a:off x="6608886" y="3824114"/>
            <a:ext cx="23368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dirty="0">
                <a:latin typeface="Arial Narrow" pitchFamily="34" charset="0"/>
                <a:cs typeface="Aharoni" pitchFamily="2" charset="-79"/>
              </a:rPr>
              <a:t>Дополнительные замки в нарезках </a:t>
            </a:r>
            <a:r>
              <a:rPr lang="ru-RU" sz="1600" b="1" dirty="0" smtClean="0">
                <a:solidFill>
                  <a:srgbClr val="0066FF"/>
                </a:solidFill>
                <a:latin typeface="Arial Narrow" pitchFamily="34" charset="0"/>
                <a:cs typeface="Aharoni" pitchFamily="2" charset="-79"/>
              </a:rPr>
              <a:t>Американ</a:t>
            </a:r>
            <a:r>
              <a:rPr lang="en-US" sz="1600" dirty="0" smtClean="0">
                <a:latin typeface="Arial Narrow" pitchFamily="34" charset="0"/>
                <a:cs typeface="Aharoni" pitchFamily="2" charset="-79"/>
              </a:rPr>
              <a:t> </a:t>
            </a:r>
            <a:r>
              <a:rPr lang="ru-RU" sz="1600" dirty="0">
                <a:latin typeface="Arial Narrow" pitchFamily="34" charset="0"/>
                <a:cs typeface="Aharoni" pitchFamily="2" charset="-79"/>
              </a:rPr>
              <a:t>и</a:t>
            </a:r>
            <a:r>
              <a:rPr lang="en-US" sz="1600" dirty="0">
                <a:latin typeface="Arial Narrow" pitchFamily="34" charset="0"/>
                <a:cs typeface="Aharoni" pitchFamily="2" charset="-79"/>
              </a:rPr>
              <a:t> </a:t>
            </a:r>
            <a:r>
              <a:rPr lang="ru-RU" sz="1600" b="1" dirty="0" smtClean="0">
                <a:solidFill>
                  <a:srgbClr val="0066FF"/>
                </a:solidFill>
                <a:latin typeface="Arial Narrow" pitchFamily="34" charset="0"/>
                <a:cs typeface="Aharoni" pitchFamily="2" charset="-79"/>
              </a:rPr>
              <a:t>Готик</a:t>
            </a:r>
            <a:r>
              <a:rPr lang="ru-RU" sz="1600" b="1" dirty="0" smtClean="0">
                <a:solidFill>
                  <a:srgbClr val="FF0000"/>
                </a:solidFill>
                <a:latin typeface="Arial Narrow" pitchFamily="34" charset="0"/>
                <a:cs typeface="Aharoni" pitchFamily="2" charset="-79"/>
              </a:rPr>
              <a:t> </a:t>
            </a:r>
            <a:r>
              <a:rPr lang="ru-RU" sz="1600" b="1" dirty="0" smtClean="0">
                <a:latin typeface="Arial Narrow" pitchFamily="34" charset="0"/>
                <a:cs typeface="Aharoni" pitchFamily="2" charset="-79"/>
              </a:rPr>
              <a:t>позволяют </a:t>
            </a:r>
            <a:r>
              <a:rPr lang="ru-RU" sz="1600" b="1" dirty="0">
                <a:latin typeface="Arial Narrow" pitchFamily="34" charset="0"/>
                <a:cs typeface="Aharoni" pitchFamily="2" charset="-79"/>
              </a:rPr>
              <a:t>лучше зафиксировать черепицу на кровле</a:t>
            </a:r>
            <a:r>
              <a:rPr lang="en-US" sz="1600" dirty="0">
                <a:latin typeface="Arial Narrow" pitchFamily="34" charset="0"/>
                <a:cs typeface="Aharoni" pitchFamily="2" charset="-79"/>
              </a:rPr>
              <a:t> </a:t>
            </a:r>
          </a:p>
          <a:p>
            <a:r>
              <a:rPr lang="ru-RU" sz="1600" dirty="0"/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7186" name="Прямоугольник 19"/>
          <p:cNvSpPr>
            <a:spLocks noChangeArrowheads="1"/>
          </p:cNvSpPr>
          <p:nvPr/>
        </p:nvSpPr>
        <p:spPr bwMode="auto">
          <a:xfrm>
            <a:off x="6973220" y="5360814"/>
            <a:ext cx="160813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Narrow" pitchFamily="34" charset="0"/>
              </a:rPr>
              <a:t>Упрощение</a:t>
            </a:r>
          </a:p>
          <a:p>
            <a:pPr algn="ctr"/>
            <a:r>
              <a:rPr lang="ru-RU" sz="2000" dirty="0">
                <a:latin typeface="Arial Narrow" pitchFamily="34" charset="0"/>
              </a:rPr>
              <a:t>выравнивания</a:t>
            </a:r>
          </a:p>
          <a:p>
            <a:pPr algn="ctr"/>
            <a:r>
              <a:rPr lang="ru-RU" sz="2000" dirty="0">
                <a:latin typeface="Arial Narrow" pitchFamily="34" charset="0"/>
              </a:rPr>
              <a:t> лепестков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720012" y="5267151"/>
            <a:ext cx="2138362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720012" y="6453336"/>
            <a:ext cx="2138362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3334389" y="3846071"/>
            <a:ext cx="2914650" cy="2870200"/>
            <a:chOff x="3375149" y="3727276"/>
            <a:chExt cx="3101975" cy="3086100"/>
          </a:xfrm>
        </p:grpSpPr>
        <p:pic>
          <p:nvPicPr>
            <p:cNvPr id="7170" name="Picture 13" descr="D:\Шмакова\фотки\Фото для презентации\IMG_77966666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149" y="3841576"/>
              <a:ext cx="2914650" cy="280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Прямая соединительная линия 7"/>
            <p:cNvCxnSpPr/>
            <p:nvPr/>
          </p:nvCxnSpPr>
          <p:spPr>
            <a:xfrm>
              <a:off x="5713537" y="3727276"/>
              <a:ext cx="7937" cy="2095500"/>
            </a:xfrm>
            <a:prstGeom prst="line">
              <a:avLst/>
            </a:prstGeom>
            <a:ln w="38100">
              <a:solidFill>
                <a:srgbClr val="E125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>
              <a:off x="5281737" y="5765626"/>
              <a:ext cx="333375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 flipH="1">
              <a:off x="5857999" y="5765626"/>
              <a:ext cx="34925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89" name="Picture 2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366118">
              <a:off x="5654799" y="5387801"/>
              <a:ext cx="517525" cy="328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90" name="Picture 2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599" y="3727276"/>
              <a:ext cx="517525" cy="328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91" name="Picture 2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3728">
              <a:off x="5310312" y="5408439"/>
              <a:ext cx="500062" cy="328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0" name="Прямая соединительная линия 29"/>
            <p:cNvCxnSpPr/>
            <p:nvPr/>
          </p:nvCxnSpPr>
          <p:spPr>
            <a:xfrm>
              <a:off x="5713537" y="5908501"/>
              <a:ext cx="0" cy="904875"/>
            </a:xfrm>
            <a:prstGeom prst="line">
              <a:avLst/>
            </a:prstGeom>
            <a:ln w="38100">
              <a:solidFill>
                <a:srgbClr val="E1251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 стрелкой 4"/>
            <p:cNvCxnSpPr/>
            <p:nvPr/>
          </p:nvCxnSpPr>
          <p:spPr>
            <a:xfrm flipV="1">
              <a:off x="3375149" y="4728990"/>
              <a:ext cx="1614488" cy="249236"/>
            </a:xfrm>
            <a:prstGeom prst="straightConnector1">
              <a:avLst/>
            </a:prstGeom>
            <a:ln w="19050">
              <a:solidFill>
                <a:srgbClr val="FF2D2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Прямая соединительная линия 36"/>
          <p:cNvCxnSpPr/>
          <p:nvPr/>
        </p:nvCxnSpPr>
        <p:spPr>
          <a:xfrm>
            <a:off x="395536" y="980728"/>
            <a:ext cx="26631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11" descr="D:\Шмакова\Презентации\2017\Новая папка\замк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18" y="4568461"/>
            <a:ext cx="171767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C:\Users\OPMSK1\Desktop\Шмакова\фотки\Фото для презентации\IMG_77388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6" y="1643007"/>
            <a:ext cx="2890612" cy="178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367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838"/>
            <a:ext cx="9135354" cy="2563162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367213" y="571500"/>
            <a:ext cx="27987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4314825" y="1195388"/>
            <a:ext cx="0" cy="0"/>
          </a:xfrm>
          <a:prstGeom prst="line">
            <a:avLst/>
          </a:prstGeom>
          <a:noFill/>
          <a:ln w="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2843808" y="2060848"/>
            <a:ext cx="345638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5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  <a:p>
            <a:pPr algn="ctr"/>
            <a:endParaRPr lang="ru-RU" altLang="ru-RU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42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838"/>
            <a:ext cx="9135354" cy="2563162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259709" y="423881"/>
            <a:ext cx="27987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4207321" y="1047769"/>
            <a:ext cx="0" cy="0"/>
          </a:xfrm>
          <a:prstGeom prst="line">
            <a:avLst/>
          </a:prstGeom>
          <a:noFill/>
          <a:ln w="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51520" y="4350121"/>
            <a:ext cx="1928813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ru-RU" altLang="ru-RU" sz="1400" b="1" dirty="0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180333" y="4564433"/>
            <a:ext cx="1928812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ru-RU" altLang="ru-RU" sz="1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362152"/>
            <a:ext cx="6877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Многоотраслевая производственная </a:t>
            </a:r>
          </a:p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компания «</a:t>
            </a: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КРЗ</a:t>
            </a:r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630" y="332656"/>
            <a:ext cx="2554857" cy="96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7564" y="4006805"/>
            <a:ext cx="8512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Более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15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лет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входит в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рейтинг 100 лучших предприятий </a:t>
            </a:r>
          </a:p>
          <a:p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промышленности строительного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комплекса </a:t>
            </a:r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России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5860" y="2494637"/>
            <a:ext cx="8826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Более </a:t>
            </a:r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1 000 000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объектов построено с применением материалов, произведенных компанией.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565" y="5302949"/>
            <a:ext cx="8049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Одним из первых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 в России завод освоил выпуск битумной черепицы, не уступающей по качеству лучшим зарубежным образцам.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5861" y="3358733"/>
            <a:ext cx="8041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Опыту и традициям производства качественных материалов доверяют многие компании , в том числе </a:t>
            </a:r>
            <a:r>
              <a:rPr lang="ru-RU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Газпром</a:t>
            </a:r>
            <a:r>
              <a:rPr lang="ru-RU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РЖД, Роснефть и Росатом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17292" y="1338907"/>
            <a:ext cx="9161292" cy="1067346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9818" y="1482922"/>
            <a:ext cx="9096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является один из крупнейших производителей кровельных и гидроизоляционных материалов в </a:t>
            </a:r>
            <a:r>
              <a:rPr lang="ru-RU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России, </a:t>
            </a:r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действующий </a:t>
            </a:r>
            <a:r>
              <a: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рынке </a:t>
            </a:r>
            <a:r>
              <a:rPr lang="ru-RU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уже </a:t>
            </a:r>
            <a:r>
              <a:rPr lang="ru-RU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55 лет. </a:t>
            </a:r>
            <a:endParaRPr lang="ru-RU" b="1" dirty="0" smtClean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11586" y="3233628"/>
            <a:ext cx="2663100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11586" y="4150821"/>
            <a:ext cx="2663100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11586" y="5158933"/>
            <a:ext cx="2663100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726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 flipV="1">
            <a:off x="4439221" y="211460"/>
            <a:ext cx="27987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6478260" y="863224"/>
            <a:ext cx="0" cy="0"/>
          </a:xfrm>
          <a:prstGeom prst="line">
            <a:avLst/>
          </a:prstGeom>
          <a:noFill/>
          <a:ln w="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>
              <a:solidFill>
                <a:srgbClr val="0066FF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flipV="1">
            <a:off x="632725" y="5313706"/>
            <a:ext cx="1928813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ru-RU" altLang="ru-RU" sz="1400" b="1" dirty="0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 flipV="1">
            <a:off x="2561538" y="5528018"/>
            <a:ext cx="1928812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ru-RU" alt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4153" y="5619009"/>
            <a:ext cx="2782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Компания </a:t>
            </a:r>
          </a:p>
          <a:p>
            <a:r>
              <a:rPr lang="ru-RU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производит</a:t>
            </a:r>
            <a:endParaRPr lang="ru-RU" sz="2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5392" y="5397023"/>
            <a:ext cx="2549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более </a:t>
            </a:r>
            <a:r>
              <a:rPr lang="ru-RU" sz="4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600</a:t>
            </a:r>
          </a:p>
          <a:p>
            <a:r>
              <a:rPr lang="ru-RU" sz="2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наименований</a:t>
            </a:r>
            <a:endParaRPr lang="ru-RU" sz="2400" b="1" dirty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8203" y="5330309"/>
            <a:ext cx="2784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более</a:t>
            </a:r>
            <a:r>
              <a:rPr lang="ru-RU" sz="2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4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  <a:endParaRPr lang="ru-RU" sz="4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торговых марок</a:t>
            </a:r>
            <a:endParaRPr lang="ru-RU" sz="2400" b="1" dirty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814992" y="5619009"/>
            <a:ext cx="0" cy="954107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127360" y="5619009"/>
            <a:ext cx="0" cy="954107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9923" y="591071"/>
            <a:ext cx="5259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состав компании МПК КРЗ входит</a:t>
            </a: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8372" y="148924"/>
            <a:ext cx="24400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крупных </a:t>
            </a:r>
            <a:endParaRPr lang="ru-RU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производства</a:t>
            </a:r>
            <a:endParaRPr lang="ru-RU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52120" y="116632"/>
            <a:ext cx="72327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ru-RU" sz="6600" b="1" dirty="0">
              <a:solidFill>
                <a:srgbClr val="0066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563"/>
            <a:ext cx="9144000" cy="390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9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6"/>
          <a:stretch/>
        </p:blipFill>
        <p:spPr>
          <a:xfrm>
            <a:off x="0" y="1102675"/>
            <a:ext cx="6828609" cy="57553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-26912"/>
            <a:ext cx="5724128" cy="1224404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24128" y="0"/>
            <a:ext cx="3419872" cy="6857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231839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ndara" pitchFamily="34" charset="0"/>
              </a:rPr>
              <a:t>Мировой лидер в производстве оборудования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Candara" pitchFamily="34" charset="0"/>
              </a:rPr>
              <a:t>для </a:t>
            </a:r>
            <a:r>
              <a:rPr lang="ru-RU" sz="2000" b="1" dirty="0">
                <a:solidFill>
                  <a:schemeClr val="bg1"/>
                </a:solidFill>
                <a:latin typeface="Candara" pitchFamily="34" charset="0"/>
              </a:rPr>
              <a:t>производства гибкой </a:t>
            </a:r>
            <a:r>
              <a:rPr lang="ru-RU" sz="2000" b="1" dirty="0" smtClean="0">
                <a:solidFill>
                  <a:schemeClr val="bg1"/>
                </a:solidFill>
                <a:latin typeface="Candara" pitchFamily="34" charset="0"/>
              </a:rPr>
              <a:t>черепицы</a:t>
            </a:r>
            <a:endParaRPr lang="ru-RU" sz="20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180" y="230855"/>
            <a:ext cx="2762746" cy="7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770489" y="2148744"/>
            <a:ext cx="336379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altLang="ru-RU" sz="1400" b="1" dirty="0" smtClean="0">
                <a:solidFill>
                  <a:srgbClr val="0066FF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сведен </a:t>
            </a:r>
            <a:r>
              <a:rPr lang="ru-RU" altLang="ru-RU" sz="1400" b="1" dirty="0">
                <a:solidFill>
                  <a:srgbClr val="0066FF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к минимуму человеческий фактор</a:t>
            </a:r>
            <a:endParaRPr lang="ru-RU" sz="1400" b="1" dirty="0">
              <a:solidFill>
                <a:srgbClr val="0066FF"/>
              </a:solidFill>
              <a:latin typeface="Candar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724128" y="1151386"/>
            <a:ext cx="3388789" cy="432524"/>
            <a:chOff x="3092683" y="3212500"/>
            <a:chExt cx="3388789" cy="432524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3092683" y="3212500"/>
              <a:ext cx="3388789" cy="3651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9622" y="3279899"/>
              <a:ext cx="3371850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Прямоугольник 26"/>
          <p:cNvSpPr/>
          <p:nvPr/>
        </p:nvSpPr>
        <p:spPr>
          <a:xfrm>
            <a:off x="5757995" y="1583910"/>
            <a:ext cx="3388789" cy="5231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0066FF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контроль  качества каждой единицы продукции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005" y="4725144"/>
            <a:ext cx="2521095" cy="16744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40" y="2780928"/>
            <a:ext cx="2521095" cy="16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29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макова\фотки\IMG_59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r="14846" b="17004"/>
          <a:stretch/>
        </p:blipFill>
        <p:spPr bwMode="auto">
          <a:xfrm>
            <a:off x="-41143" y="-39412"/>
            <a:ext cx="9174356" cy="689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41143" y="-26912"/>
            <a:ext cx="9178799" cy="1321042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69476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andara" pitchFamily="34" charset="0"/>
              </a:rPr>
              <a:t>Собственные битумохранилища</a:t>
            </a:r>
            <a:endParaRPr lang="ru-RU" sz="28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86" y="-39833"/>
            <a:ext cx="3086114" cy="133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624" y="148627"/>
            <a:ext cx="2560637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496" y="427311"/>
            <a:ext cx="5616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andara" pitchFamily="34" charset="0"/>
              </a:rPr>
              <a:t>  </a:t>
            </a:r>
            <a:r>
              <a:rPr lang="ru-RU" sz="2800" b="1" dirty="0" smtClean="0">
                <a:solidFill>
                  <a:schemeClr val="bg1"/>
                </a:solidFill>
                <a:latin typeface="Candara" pitchFamily="34" charset="0"/>
              </a:rPr>
              <a:t>емкостью более </a:t>
            </a:r>
            <a:r>
              <a:rPr lang="ru-RU" sz="4400" b="1" dirty="0" smtClean="0">
                <a:solidFill>
                  <a:schemeClr val="bg1"/>
                </a:solidFill>
                <a:latin typeface="Candara" pitchFamily="34" charset="0"/>
              </a:rPr>
              <a:t>20 000</a:t>
            </a:r>
            <a:r>
              <a:rPr lang="ru-RU" sz="2800" b="1" dirty="0" smtClean="0">
                <a:solidFill>
                  <a:schemeClr val="bg1"/>
                </a:solidFill>
                <a:latin typeface="Candara" pitchFamily="34" charset="0"/>
              </a:rPr>
              <a:t> тонн</a:t>
            </a:r>
            <a:endParaRPr lang="ru-RU" sz="2800" b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971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7292" y="5601236"/>
            <a:ext cx="9161292" cy="1256764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367213" y="571500"/>
            <a:ext cx="27987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5058320" y="1910415"/>
            <a:ext cx="0" cy="0"/>
          </a:xfrm>
          <a:prstGeom prst="line">
            <a:avLst/>
          </a:prstGeom>
          <a:noFill/>
          <a:ln w="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3563888" y="5734799"/>
            <a:ext cx="49920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Гибкая черепица продается более чем в</a:t>
            </a:r>
            <a:endParaRPr lang="ru-RU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5949280"/>
            <a:ext cx="72170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30 </a:t>
            </a:r>
            <a:r>
              <a:rPr lang="ru-RU" sz="4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странах </a:t>
            </a:r>
            <a:r>
              <a:rPr lang="ru-RU" sz="32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</a:t>
            </a:r>
            <a:r>
              <a:rPr lang="ru-R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всему миру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61292" cy="1067346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1835696" y="44624"/>
            <a:ext cx="604867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60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Worldwide Sales</a:t>
            </a:r>
            <a:endParaRPr lang="ru-RU" sz="6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D:\Шмакова\Презентации\2018\глобу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" y="1215663"/>
            <a:ext cx="9103724" cy="425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379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367213" y="571500"/>
            <a:ext cx="27987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1" name="Picture 7" descr="D:\Шмакова\ИСХОДНИКИ\работа с фото\для картин А3\11 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2"/>
          <a:stretch/>
        </p:blipFill>
        <p:spPr bwMode="auto">
          <a:xfrm>
            <a:off x="4926763" y="93163"/>
            <a:ext cx="3498879" cy="330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9421" y="5881766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Узбекистан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5424307" y="1780627"/>
            <a:ext cx="0" cy="0"/>
          </a:xfrm>
          <a:prstGeom prst="line">
            <a:avLst/>
          </a:prstGeom>
          <a:noFill/>
          <a:ln w="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D:\Шмакова\ИСХОДНИКИ\работа с фото\для картин А3\3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5692"/>
            <a:ext cx="4233819" cy="2614364"/>
          </a:xfrm>
          <a:prstGeom prst="rect">
            <a:avLst/>
          </a:prstGeom>
          <a:noFill/>
          <a:ln>
            <a:solidFill>
              <a:srgbClr val="00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Шмакова\ИСХОДНИКИ\работа с фото\для картин А3\6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34" y="1597717"/>
            <a:ext cx="3925738" cy="2407347"/>
          </a:xfrm>
          <a:prstGeom prst="rect">
            <a:avLst/>
          </a:prstGeom>
          <a:noFill/>
          <a:ln>
            <a:solidFill>
              <a:srgbClr val="00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5128518" y="212447"/>
            <a:ext cx="38359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Объекты </a:t>
            </a:r>
            <a:endParaRPr lang="en-US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 гибкой черепицей 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en-US" sz="2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RoofShield</a:t>
            </a:r>
            <a:endParaRPr lang="ru-RU" sz="2400" b="1" dirty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2698535"/>
            <a:ext cx="4233819" cy="3431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30421" y="2684596"/>
            <a:ext cx="4317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Индия, ГОА,</a:t>
            </a:r>
            <a:r>
              <a:rPr lang="en-US" sz="1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Club House of Classic </a:t>
            </a:r>
            <a:r>
              <a:rPr lang="en-US" sz="1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Square</a:t>
            </a:r>
            <a:endParaRPr lang="ru-RU" sz="1400" b="1" dirty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94734" y="3476795"/>
            <a:ext cx="4249266" cy="40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458864" y="3429000"/>
            <a:ext cx="4466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Анкара, Турция, </a:t>
            </a:r>
            <a:r>
              <a:rPr lang="ru-RU" sz="1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Университет</a:t>
            </a:r>
            <a:endParaRPr lang="ru-RU" sz="1400" b="1" dirty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 descr="D:\Шмакова\ИСХОДНИКИ\каталог\Новая папка (2)\Новая папка (3)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35" y="3604795"/>
            <a:ext cx="4272812" cy="2848541"/>
          </a:xfrm>
          <a:prstGeom prst="rect">
            <a:avLst/>
          </a:prstGeom>
          <a:noFill/>
          <a:ln>
            <a:solidFill>
              <a:srgbClr val="00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06829" y="5938440"/>
            <a:ext cx="4350518" cy="404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395536" y="5964690"/>
            <a:ext cx="3982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Польша, Варшава, Коттеджный поселок</a:t>
            </a:r>
            <a:endParaRPr lang="ru-RU" sz="1400" b="1" dirty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9" name="Picture 3" descr="D:\Шмакова\ИСХОДНИКИ\каталог\Новая папка (2)\Новая папка (3)\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72" y="4224729"/>
            <a:ext cx="3940699" cy="2228607"/>
          </a:xfrm>
          <a:prstGeom prst="rect">
            <a:avLst/>
          </a:prstGeom>
          <a:noFill/>
          <a:ln>
            <a:solidFill>
              <a:srgbClr val="00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879772" y="5919203"/>
            <a:ext cx="3940700" cy="4264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534885" y="5966026"/>
            <a:ext cx="2781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Болгария, Жилой комплекс</a:t>
            </a:r>
            <a:endParaRPr lang="ru-RU" sz="1400" b="1" dirty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6156176" y="1412776"/>
            <a:ext cx="2663100" cy="0"/>
          </a:xfrm>
          <a:prstGeom prst="line">
            <a:avLst/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18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453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5616" y="133757"/>
            <a:ext cx="6781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Ассортимент гибкой черепицы Руфшилд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273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Шмакова\фотки\фото обьектов\Турция Анкора\IMG_6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8509" y="1992688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СБС-модифицированная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8829" y="2682833"/>
            <a:ext cx="257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гибкая черепица</a:t>
            </a:r>
            <a:endParaRPr lang="ru-RU" sz="2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62389" y="3033742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марки</a:t>
            </a:r>
            <a:endParaRPr lang="ru-RU" sz="24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3565465"/>
            <a:ext cx="42370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ПРЕМИУМ</a:t>
            </a:r>
            <a:endParaRPr lang="ru-RU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51711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Объект: Анкара, </a:t>
            </a:r>
            <a:r>
              <a:rPr lang="ru-RU" sz="1200" b="1" dirty="0">
                <a:solidFill>
                  <a:schemeClr val="bg1"/>
                </a:solidFill>
              </a:rPr>
              <a:t>Турция, </a:t>
            </a:r>
            <a:endParaRPr lang="ru-RU" sz="1200" b="1" dirty="0" smtClean="0">
              <a:solidFill>
                <a:schemeClr val="bg1"/>
              </a:solidFill>
            </a:endParaRPr>
          </a:p>
          <a:p>
            <a:r>
              <a:rPr lang="ru-RU" sz="1200" b="1" dirty="0" smtClean="0">
                <a:solidFill>
                  <a:schemeClr val="bg1"/>
                </a:solidFill>
              </a:rPr>
              <a:t>Университет </a:t>
            </a:r>
            <a:r>
              <a:rPr lang="ru-RU" sz="1200" b="1" dirty="0">
                <a:solidFill>
                  <a:schemeClr val="bg1"/>
                </a:solidFill>
              </a:rPr>
              <a:t>«</a:t>
            </a:r>
            <a:r>
              <a:rPr lang="en-US" sz="1200" b="1" dirty="0" err="1">
                <a:solidFill>
                  <a:schemeClr val="bg1"/>
                </a:solidFill>
              </a:rPr>
              <a:t>Bilkent</a:t>
            </a:r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err="1">
                <a:solidFill>
                  <a:schemeClr val="bg1"/>
                </a:solidFill>
              </a:rPr>
              <a:t>Üniversitesi</a:t>
            </a:r>
            <a:r>
              <a:rPr lang="en-US" sz="1200" b="1" dirty="0">
                <a:solidFill>
                  <a:schemeClr val="bg1"/>
                </a:solidFill>
              </a:rPr>
              <a:t>»</a:t>
            </a:r>
            <a:r>
              <a:rPr lang="ru-RU" sz="1200" b="1" dirty="0" smtClean="0">
                <a:solidFill>
                  <a:schemeClr val="bg1"/>
                </a:solidFill>
              </a:rPr>
              <a:t> </a:t>
            </a:r>
            <a:endParaRPr lang="ru-RU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9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2430</TotalTime>
  <Words>514</Words>
  <Application>Microsoft Office PowerPoint</Application>
  <PresentationFormat>Экран (4:3)</PresentationFormat>
  <Paragraphs>124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Aharoni</vt:lpstr>
      <vt:lpstr>Arial</vt:lpstr>
      <vt:lpstr>Arial Narrow</vt:lpstr>
      <vt:lpstr>Calibri</vt:lpstr>
      <vt:lpstr>Candara</vt:lpstr>
      <vt:lpstr>Lucida Console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OPMSK1</dc:creator>
  <cp:lastModifiedBy>OPMSK</cp:lastModifiedBy>
  <cp:revision>187</cp:revision>
  <cp:lastPrinted>2017-05-17T12:28:11Z</cp:lastPrinted>
  <dcterms:created xsi:type="dcterms:W3CDTF">2017-04-12T05:07:22Z</dcterms:created>
  <dcterms:modified xsi:type="dcterms:W3CDTF">2019-03-14T05:18:49Z</dcterms:modified>
</cp:coreProperties>
</file>